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7" r:id="rId3"/>
    <p:sldId id="258" r:id="rId4"/>
    <p:sldId id="259" r:id="rId5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6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7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67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104867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ext Placeholder 1048585"/>
          <p:cNvSpPr>
            <a:spLocks noGrp="1"/>
          </p:cNvSpPr>
          <p:nvPr>
            <p:ph type="body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88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104858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3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4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4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2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2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2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44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4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4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49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50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5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5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5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55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56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5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58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5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6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6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1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6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66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6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6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6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63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Click icon to add picture</a:t>
            </a:r>
            <a:endParaRPr lang="en-US" dirty="0"/>
          </a:p>
        </p:txBody>
      </p:sp>
      <p:sp>
        <p:nvSpPr>
          <p:cNvPr id="104863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</p:txBody>
      </p:sp>
      <p:sp>
        <p:nvSpPr>
          <p:cNvPr id="104863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jpeg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" name="Picture 0" descr="personal_blogs_3-1024x57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233535" cy="78200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ext Box 1048601"/>
          <p:cNvSpPr txBox="1"/>
          <p:nvPr/>
        </p:nvSpPr>
        <p:spPr>
          <a:xfrm>
            <a:off x="1462304" y="6106160"/>
            <a:ext cx="12064649" cy="75184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5400" b="1" i="1">
                <a:solidFill>
                  <a:srgbClr val="FFCB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  <a:latin typeface="Arial" panose="020B0604020202020204"/>
              </a:rPr>
              <a:t>1. Planning phase</a:t>
            </a:r>
            <a:endParaRPr lang="en-GB" sz="5400" b="1" i="1">
              <a:solidFill>
                <a:srgbClr val="FFCB00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</p:txBody>
      </p:sp>
      <p:pic>
        <p:nvPicPr>
          <p:cNvPr id="2097152" name="Picture 2097151"/>
          <p:cNvPicPr/>
          <p:nvPr/>
        </p:nvPicPr>
        <p:blipFill>
          <a:blip r:embed="rId2"/>
          <a:stretch>
            <a:fillRect/>
          </a:stretch>
        </p:blipFill>
        <p:spPr>
          <a:xfrm>
            <a:off x="718914" y="364086"/>
            <a:ext cx="7706171" cy="494557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1048602"/>
          <p:cNvSpPr>
            <a:spLocks noGrp="1"/>
          </p:cNvSpPr>
          <p:nvPr>
            <p:ph type="ctrTitle"/>
          </p:nvPr>
        </p:nvSpPr>
        <p:spPr>
          <a:xfrm>
            <a:off x="425358" y="2906680"/>
            <a:ext cx="7772400" cy="2387600"/>
          </a:xfrm>
        </p:spPr>
        <p:txBody>
          <a:bodyPr>
            <a:normAutofit fontScale="98333"/>
          </a:bodyPr>
          <a:p>
            <a:r>
              <a:rPr lang="en-US">
                <a:solidFill>
                  <a:srgbClr val="FFFFFF"/>
                </a:solidFill>
              </a:rPr>
              <a:t>Create a detailed timeline, assign tasks, and start coding the project.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1048604" name="Text Box 1048603"/>
          <p:cNvSpPr txBox="1"/>
          <p:nvPr/>
        </p:nvSpPr>
        <p:spPr>
          <a:xfrm>
            <a:off x="874979" y="331693"/>
            <a:ext cx="6158778" cy="68834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sz="4800" b="1" i="1">
                <a:solidFill>
                  <a:srgbClr val="FFC0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2. Development phase</a:t>
            </a:r>
            <a:endParaRPr lang="en-GB" sz="4800" b="1" i="1">
              <a:solidFill>
                <a:srgbClr val="FFC000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ext Box 1048604"/>
          <p:cNvSpPr txBox="1"/>
          <p:nvPr/>
        </p:nvSpPr>
        <p:spPr>
          <a:xfrm>
            <a:off x="1093621" y="5874652"/>
            <a:ext cx="6158778" cy="68834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i="1">
                <a:solidFill>
                  <a:srgbClr val="FFC0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  <a:latin typeface="Arial" panose="020B0604020202020204"/>
              </a:rPr>
              <a:t>2. Development phase</a:t>
            </a:r>
            <a:endParaRPr lang="en-GB" sz="4800" b="1" i="1">
              <a:solidFill>
                <a:srgbClr val="FFC000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</p:txBody>
      </p:sp>
      <p:pic>
        <p:nvPicPr>
          <p:cNvPr id="2097153" name="Picture 2097152"/>
          <p:cNvPicPr/>
          <p:nvPr/>
        </p:nvPicPr>
        <p:blipFill>
          <a:blip r:embed="rId2"/>
          <a:stretch>
            <a:fillRect/>
          </a:stretch>
        </p:blipFill>
        <p:spPr>
          <a:xfrm>
            <a:off x="808384" y="286393"/>
            <a:ext cx="6444015" cy="515818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Text Box 1048605"/>
          <p:cNvSpPr txBox="1"/>
          <p:nvPr/>
        </p:nvSpPr>
        <p:spPr>
          <a:xfrm>
            <a:off x="895704" y="860473"/>
            <a:ext cx="5669191" cy="68834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sz="4800" b="1" i="1">
                <a:solidFill>
                  <a:srgbClr val="FFC0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3.Testing</a:t>
            </a:r>
            <a:r>
              <a:rPr lang="en-GB" sz="4800" b="1" i="1">
                <a:solidFill>
                  <a:srgbClr val="FFC0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 phase</a:t>
            </a:r>
            <a:endParaRPr lang="en-GB" sz="2800" b="1" i="1">
              <a:solidFill>
                <a:srgbClr val="FFC000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</p:txBody>
      </p:sp>
      <p:sp>
        <p:nvSpPr>
          <p:cNvPr id="1048607" name="Text Box 1048606"/>
          <p:cNvSpPr txBox="1"/>
          <p:nvPr/>
        </p:nvSpPr>
        <p:spPr>
          <a:xfrm>
            <a:off x="-12989" y="2240620"/>
            <a:ext cx="9169978" cy="303784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6000">
                <a:solidFill>
                  <a:srgbClr val="FFFFFF"/>
                </a:solidFill>
                <a:latin typeface="Calibri" panose="020F0502020204030204"/>
              </a:rPr>
              <a:t>- Conduct comprehensive testing to ensure the project functions correctly and meets the requirements.</a:t>
            </a:r>
            <a:endParaRPr lang="en-GB"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ext Box 1048607"/>
          <p:cNvSpPr txBox="1"/>
          <p:nvPr/>
        </p:nvSpPr>
        <p:spPr>
          <a:xfrm>
            <a:off x="858420" y="5871039"/>
            <a:ext cx="5669191" cy="68834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i="1">
                <a:solidFill>
                  <a:srgbClr val="FFC0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  <a:latin typeface="Arial" panose="020B0604020202020204"/>
              </a:rPr>
              <a:t>3.Testing</a:t>
            </a:r>
            <a:r>
              <a:rPr lang="en-GB" sz="4800" b="1" i="1">
                <a:solidFill>
                  <a:srgbClr val="FFC0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  <a:latin typeface="Calibri" panose="020F0502020204030204"/>
              </a:rPr>
              <a:t> phase</a:t>
            </a:r>
            <a:endParaRPr lang="en-GB" sz="2800" b="1" i="1">
              <a:solidFill>
                <a:srgbClr val="FFC000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</p:txBody>
      </p:sp>
      <p:pic>
        <p:nvPicPr>
          <p:cNvPr id="2097154" name="Picture 2097153"/>
          <p:cNvPicPr/>
          <p:nvPr/>
        </p:nvPicPr>
        <p:blipFill>
          <a:blip r:embed="rId2"/>
          <a:stretch>
            <a:fillRect/>
          </a:stretch>
        </p:blipFill>
        <p:spPr>
          <a:xfrm>
            <a:off x="373378" y="537288"/>
            <a:ext cx="8397245" cy="486989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itle 1048608"/>
          <p:cNvSpPr>
            <a:spLocks noGrp="1"/>
          </p:cNvSpPr>
          <p:nvPr>
            <p:ph type="ctrTitle"/>
          </p:nvPr>
        </p:nvSpPr>
        <p:spPr>
          <a:xfrm>
            <a:off x="685799" y="1880395"/>
            <a:ext cx="7772400" cy="2387600"/>
          </a:xfrm>
        </p:spPr>
        <p:txBody>
          <a:bodyPr>
            <a:normAutofit/>
          </a:bodyPr>
          <a:p>
            <a:r>
              <a:rPr lang="en-US" b="1">
                <a:solidFill>
                  <a:srgbClr val="FFFFFF"/>
                </a:solidFill>
              </a:rPr>
              <a:t>Launch the project and monitor its performance.</a:t>
            </a:r>
            <a:endParaRPr lang="en-GB" b="1">
              <a:solidFill>
                <a:srgbClr val="FFFFFF"/>
              </a:solidFill>
            </a:endParaRPr>
          </a:p>
        </p:txBody>
      </p:sp>
      <p:sp>
        <p:nvSpPr>
          <p:cNvPr id="1048610" name="Text Box 1048609"/>
          <p:cNvSpPr txBox="1"/>
          <p:nvPr/>
        </p:nvSpPr>
        <p:spPr>
          <a:xfrm>
            <a:off x="352185" y="440750"/>
            <a:ext cx="6158778" cy="68834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i="1">
                <a:solidFill>
                  <a:srgbClr val="FFC0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  <a:latin typeface="Arial" panose="020B0604020202020204"/>
              </a:rPr>
              <a:t>2. Development phase</a:t>
            </a:r>
            <a:endParaRPr lang="en-GB" sz="4800" b="1" i="1">
              <a:solidFill>
                <a:srgbClr val="FFC000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ext Box 1048610"/>
          <p:cNvSpPr txBox="1"/>
          <p:nvPr/>
        </p:nvSpPr>
        <p:spPr>
          <a:xfrm>
            <a:off x="2285999" y="6220459"/>
            <a:ext cx="4572000" cy="63754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GB" sz="4400" b="1" i="1">
                <a:solidFill>
                  <a:srgbClr val="FFC0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4. Deployment phase</a:t>
            </a:r>
            <a:endParaRPr lang="en-GB" sz="2800">
              <a:solidFill>
                <a:srgbClr val="FFC000"/>
              </a:solidFill>
            </a:endParaRPr>
          </a:p>
        </p:txBody>
      </p:sp>
      <p:pic>
        <p:nvPicPr>
          <p:cNvPr id="2097155" name="Picture 2097154"/>
          <p:cNvPicPr/>
          <p:nvPr/>
        </p:nvPicPr>
        <p:blipFill>
          <a:blip r:embed="rId2"/>
          <a:srcRect t="27615" b="24672"/>
          <a:stretch>
            <a:fillRect/>
          </a:stretch>
        </p:blipFill>
        <p:spPr>
          <a:xfrm>
            <a:off x="1515836" y="921273"/>
            <a:ext cx="6835035" cy="501545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ext Box 1048611"/>
          <p:cNvSpPr txBox="1"/>
          <p:nvPr/>
        </p:nvSpPr>
        <p:spPr>
          <a:xfrm>
            <a:off x="398317" y="0"/>
            <a:ext cx="6999103" cy="92202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400" b="1">
                <a:solidFill>
                  <a:srgbClr val="FFC000"/>
                </a:solidFill>
              </a:rPr>
              <a:t>Website Structure</a:t>
            </a:r>
            <a:endParaRPr lang="en-GB" sz="5400" b="1">
              <a:solidFill>
                <a:srgbClr val="FFC000"/>
              </a:solidFill>
            </a:endParaRPr>
          </a:p>
        </p:txBody>
      </p:sp>
      <p:sp>
        <p:nvSpPr>
          <p:cNvPr id="1048613" name="Text Box 1048612"/>
          <p:cNvSpPr txBox="1"/>
          <p:nvPr/>
        </p:nvSpPr>
        <p:spPr>
          <a:xfrm rot="19636">
            <a:off x="414110" y="1283266"/>
            <a:ext cx="7821324" cy="452310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GB" sz="1600">
                <a:solidFill>
                  <a:srgbClr val="FFFFFF"/>
                </a:solidFill>
              </a:rPr>
              <a:t>Home Page:</a:t>
            </a:r>
            <a:endParaRPr lang="en-GB" sz="1600">
              <a:solidFill>
                <a:srgbClr val="FFFFFF"/>
              </a:solidFill>
            </a:endParaRPr>
          </a:p>
          <a:p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Introduction to the blog, featured posts, and navigation.</a:t>
            </a:r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Blog Categories:</a:t>
            </a:r>
            <a:endParaRPr lang="en-GB" sz="1600">
              <a:solidFill>
                <a:srgbClr val="FFFFFF"/>
              </a:solidFill>
            </a:endParaRPr>
          </a:p>
          <a:p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Different sections or categories for specific topics.</a:t>
            </a:r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Individual Blog Posts:</a:t>
            </a:r>
            <a:endParaRPr lang="en-GB" sz="1600">
              <a:solidFill>
                <a:srgbClr val="FFFFFF"/>
              </a:solidFill>
            </a:endParaRPr>
          </a:p>
          <a:p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Detailed articles with text, images, and potentially multimedia elements.</a:t>
            </a:r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About Page:</a:t>
            </a:r>
            <a:endParaRPr lang="en-GB" sz="1600">
              <a:solidFill>
                <a:srgbClr val="FFFFFF"/>
              </a:solidFill>
            </a:endParaRPr>
          </a:p>
          <a:p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Information about the author or team behind the blog.</a:t>
            </a:r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Contact Page:</a:t>
            </a:r>
            <a:endParaRPr lang="en-GB" sz="1600">
              <a:solidFill>
                <a:srgbClr val="FFFFFF"/>
              </a:solidFill>
            </a:endParaRPr>
          </a:p>
          <a:p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A form or contact details for user inquiries.</a:t>
            </a:r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Search and Navigation:</a:t>
            </a:r>
            <a:endParaRPr lang="en-GB" sz="1600">
              <a:solidFill>
                <a:srgbClr val="FFFFFF"/>
              </a:solidFill>
            </a:endParaRPr>
          </a:p>
          <a:p>
            <a:endParaRPr lang="en-GB" sz="1600">
              <a:solidFill>
                <a:srgbClr val="FFFFFF"/>
              </a:solidFill>
            </a:endParaRPr>
          </a:p>
          <a:p>
            <a:r>
              <a:rPr lang="en-GB" sz="1600">
                <a:solidFill>
                  <a:srgbClr val="FFFFFF"/>
                </a:solidFill>
              </a:rPr>
              <a:t>Search bar, category filters, and intuitive navigation menus.</a:t>
            </a:r>
            <a:endParaRPr lang="en-GB"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Text Box 1048615"/>
          <p:cNvSpPr txBox="1"/>
          <p:nvPr/>
        </p:nvSpPr>
        <p:spPr>
          <a:xfrm>
            <a:off x="212725" y="478155"/>
            <a:ext cx="9207079" cy="5262245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>
                <a:solidFill>
                  <a:srgbClr val="FFFFFF"/>
                </a:solidFill>
              </a:rPr>
              <a:t>from flask import Flask, render_template</a:t>
            </a:r>
            <a:endParaRPr lang="en-GB" sz="1400">
              <a:solidFill>
                <a:srgbClr val="FFFFFF"/>
              </a:solidFill>
            </a:endParaRPr>
          </a:p>
          <a:p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app = Flask(__name__)</a:t>
            </a:r>
            <a:endParaRPr lang="en-GB" sz="1400">
              <a:solidFill>
                <a:srgbClr val="FFFFFF"/>
              </a:solidFill>
            </a:endParaRPr>
          </a:p>
          <a:p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# Dummy data for blog posts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posts = [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    {'id': 1, 'title': 'First Post', 'content': 'This is my first blog post.'},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    {'id': 2, 'title': 'Second Post', 'content': 'Another blog post for testing.'},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]</a:t>
            </a:r>
            <a:endParaRPr lang="en-GB" sz="1400">
              <a:solidFill>
                <a:srgbClr val="FFFFFF"/>
              </a:solidFill>
            </a:endParaRPr>
          </a:p>
          <a:p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@app.route('/')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def home():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    return render_template('home.html', posts=posts)</a:t>
            </a:r>
            <a:endParaRPr lang="en-GB" sz="1400">
              <a:solidFill>
                <a:srgbClr val="FFFFFF"/>
              </a:solidFill>
            </a:endParaRPr>
          </a:p>
          <a:p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@app.route('/post/&lt;int:id&gt;')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def post(id):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    post = next((p for p in posts if p['id'] == id), None)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    if post: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        return render_template('post.html', post=post)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    else: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        return "Post not found.", 404</a:t>
            </a:r>
            <a:endParaRPr lang="en-GB" sz="1400">
              <a:solidFill>
                <a:srgbClr val="FFFFFF"/>
              </a:solidFill>
            </a:endParaRPr>
          </a:p>
          <a:p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if __name__ == '__main__':</a:t>
            </a:r>
            <a:endParaRPr lang="en-GB" sz="1400">
              <a:solidFill>
                <a:srgbClr val="FFFFFF"/>
              </a:solidFill>
            </a:endParaRPr>
          </a:p>
          <a:p>
            <a:r>
              <a:rPr lang="en-GB" sz="1400">
                <a:solidFill>
                  <a:srgbClr val="FFFFFF"/>
                </a:solidFill>
              </a:rPr>
              <a:t>    app.run(debug=True)</a:t>
            </a:r>
            <a:endParaRPr lang="en-GB"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 Box 1048616"/>
          <p:cNvSpPr txBox="1"/>
          <p:nvPr/>
        </p:nvSpPr>
        <p:spPr>
          <a:xfrm>
            <a:off x="0" y="468630"/>
            <a:ext cx="8827944" cy="92202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GB" sz="5400">
                <a:solidFill>
                  <a:srgbClr val="FFFFFF"/>
                </a:solidFill>
              </a:rPr>
              <a:t>Output</a:t>
            </a:r>
            <a:endParaRPr lang="en-US" altLang="en-GB" sz="5400">
              <a:solidFill>
                <a:srgbClr val="FFFFFF"/>
              </a:solidFill>
            </a:endParaRPr>
          </a:p>
        </p:txBody>
      </p:sp>
      <p:sp>
        <p:nvSpPr>
          <p:cNvPr id="1" name="Text Box 0"/>
          <p:cNvSpPr txBox="1"/>
          <p:nvPr/>
        </p:nvSpPr>
        <p:spPr>
          <a:xfrm>
            <a:off x="2588895" y="2191385"/>
            <a:ext cx="4572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4000">
                <a:solidFill>
                  <a:schemeClr val="bg1"/>
                </a:solidFill>
              </a:rPr>
              <a:t>python app.py</a:t>
            </a:r>
            <a:endParaRPr lang="en-US" sz="4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4572000" y="3688715"/>
            <a:ext cx="4572000" cy="3169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4000">
                <a:solidFill>
                  <a:schemeClr val="bg1"/>
                </a:solidFill>
              </a:rPr>
              <a:t>Gokulnath.P.R</a:t>
            </a:r>
            <a:endParaRPr lang="en-US" sz="4000">
              <a:solidFill>
                <a:schemeClr val="bg1"/>
              </a:solidFill>
            </a:endParaRPr>
          </a:p>
          <a:p>
            <a:r>
              <a:rPr lang="en-US" sz="4000">
                <a:solidFill>
                  <a:schemeClr val="bg1"/>
                </a:solidFill>
              </a:rPr>
              <a:t>Sugavaneshwaran.S</a:t>
            </a:r>
            <a:endParaRPr lang="en-US" sz="4000">
              <a:solidFill>
                <a:schemeClr val="bg1"/>
              </a:solidFill>
            </a:endParaRPr>
          </a:p>
          <a:p>
            <a:r>
              <a:rPr lang="en-US" sz="4000">
                <a:solidFill>
                  <a:schemeClr val="bg1"/>
                </a:solidFill>
              </a:rPr>
              <a:t>Bharathkuamr.S.M</a:t>
            </a:r>
            <a:endParaRPr lang="en-US" sz="4000">
              <a:solidFill>
                <a:schemeClr val="bg1"/>
              </a:solidFill>
            </a:endParaRPr>
          </a:p>
          <a:p>
            <a:r>
              <a:rPr lang="en-US" sz="4000">
                <a:solidFill>
                  <a:schemeClr val="bg1"/>
                </a:solidFill>
              </a:rPr>
              <a:t>Sivakumar.P</a:t>
            </a:r>
            <a:endParaRPr lang="en-US" sz="4000">
              <a:solidFill>
                <a:schemeClr val="bg1"/>
              </a:solidFill>
            </a:endParaRPr>
          </a:p>
          <a:p>
            <a:r>
              <a:rPr lang="en-US" sz="4000">
                <a:solidFill>
                  <a:schemeClr val="bg1"/>
                </a:solidFill>
              </a:rPr>
              <a:t>Harrish.M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286000" y="3106420"/>
            <a:ext cx="457200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4000">
                <a:solidFill>
                  <a:schemeClr val="bg1"/>
                </a:solidFill>
              </a:rPr>
              <a:t>PRESENTATION BY</a:t>
            </a:r>
            <a:endParaRPr lang="en-US" sz="4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Picture 2097155"/>
          <p:cNvPicPr/>
          <p:nvPr/>
        </p:nvPicPr>
        <p:blipFill>
          <a:blip r:embed="rId2"/>
          <a:stretch>
            <a:fillRect/>
          </a:stretch>
        </p:blipFill>
        <p:spPr>
          <a:xfrm>
            <a:off x="-462503" y="-68793"/>
            <a:ext cx="10120007" cy="703102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Picture 2097156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6124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Picture 2097157"/>
          <p:cNvPicPr/>
          <p:nvPr/>
        </p:nvPicPr>
        <p:blipFill>
          <a:blip r:embed="rId1"/>
          <a:stretch>
            <a:fillRect/>
          </a:stretch>
        </p:blipFill>
        <p:spPr>
          <a:xfrm rot="20623">
            <a:off x="-668" y="57568"/>
            <a:ext cx="9144000" cy="6964887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Picture 2097158"/>
          <p:cNvPicPr/>
          <p:nvPr/>
        </p:nvPicPr>
        <p:blipFill>
          <a:blip r:embed="rId1"/>
          <a:stretch>
            <a:fillRect/>
          </a:stretch>
        </p:blipFill>
        <p:spPr>
          <a:xfrm rot="10568">
            <a:off x="-68473" y="-67031"/>
            <a:ext cx="9308912" cy="715787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Picture 2097159"/>
          <p:cNvPicPr/>
          <p:nvPr/>
        </p:nvPicPr>
        <p:blipFill>
          <a:blip r:embed="rId1"/>
          <a:stretch>
            <a:fillRect/>
          </a:stretch>
        </p:blipFill>
        <p:spPr>
          <a:xfrm>
            <a:off x="-5100" y="0"/>
            <a:ext cx="10468407" cy="690329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Text Box 1048583"/>
          <p:cNvSpPr txBox="1"/>
          <p:nvPr/>
        </p:nvSpPr>
        <p:spPr>
          <a:xfrm>
            <a:off x="528203" y="558131"/>
            <a:ext cx="4572000" cy="75184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400">
                <a:solidFill>
                  <a:srgbClr val="FFCB00"/>
                </a:solidFill>
                <a:latin typeface="Arial" panose="020B0604020202020204"/>
              </a:rPr>
              <a:t>O</a:t>
            </a:r>
            <a:r>
              <a:rPr lang="en-US" altLang="zh-CN" sz="5400">
                <a:solidFill>
                  <a:srgbClr val="FFCB00"/>
                </a:solidFill>
                <a:latin typeface="Arial" panose="020B0604020202020204"/>
              </a:rPr>
              <a:t>b</a:t>
            </a:r>
            <a:r>
              <a:rPr lang="en-US" altLang="zh-CN" sz="5400">
                <a:solidFill>
                  <a:srgbClr val="FFCB00"/>
                </a:solidFill>
                <a:latin typeface="Arial" panose="020B0604020202020204"/>
              </a:rPr>
              <a:t>j</a:t>
            </a:r>
            <a:r>
              <a:rPr lang="en-US" altLang="zh-CN" sz="5400">
                <a:solidFill>
                  <a:srgbClr val="FFCB00"/>
                </a:solidFill>
                <a:latin typeface="Arial" panose="020B0604020202020204"/>
              </a:rPr>
              <a:t>e</a:t>
            </a:r>
            <a:r>
              <a:rPr lang="en-US" altLang="zh-CN" sz="5400">
                <a:solidFill>
                  <a:srgbClr val="FFCB00"/>
                </a:solidFill>
                <a:latin typeface="Arial" panose="020B0604020202020204"/>
              </a:rPr>
              <a:t>ctive</a:t>
            </a:r>
            <a:r>
              <a:rPr lang="en-US" altLang="zh-CN" sz="5400">
                <a:solidFill>
                  <a:srgbClr val="FFCB00"/>
                </a:solidFill>
                <a:latin typeface="Arial" panose="020B0604020202020204"/>
              </a:rPr>
              <a:t>:</a:t>
            </a:r>
            <a:endParaRPr lang="en-GB" sz="2800">
              <a:solidFill>
                <a:srgbClr val="FFCB00"/>
              </a:solidFill>
            </a:endParaRPr>
          </a:p>
        </p:txBody>
      </p:sp>
      <p:sp>
        <p:nvSpPr>
          <p:cNvPr id="1048585" name="Title 1"/>
          <p:cNvSpPr>
            <a:spLocks noGrp="1"/>
          </p:cNvSpPr>
          <p:nvPr/>
        </p:nvSpPr>
        <p:spPr>
          <a:xfrm rot="13267">
            <a:off x="538178" y="1441970"/>
            <a:ext cx="8058833" cy="49717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>
              <a:lnSpc>
                <a:spcPct val="90000"/>
              </a:lnSpc>
              <a:spcBef>
                <a:spcPct val="0"/>
              </a:spcBef>
              <a:defRPr sz="60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>
                <a:solidFill>
                  <a:srgbClr val="FFFFFF"/>
                </a:solidFill>
                <a:latin typeface="Arial" panose="020B0604020202020204"/>
              </a:rPr>
              <a:t>The main objective of this project was to conduct a comprehensive analysis of [insert project focus] using big data techniques, in order to derive valuable insights for [insert specific purpose]. </a:t>
            </a:r>
            <a:endParaRPr lang="en-US" altLang="zh-CN" sz="440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048674" name="Text Box 1048673"/>
          <p:cNvSpPr txBox="1"/>
          <p:nvPr/>
        </p:nvSpPr>
        <p:spPr>
          <a:xfrm>
            <a:off x="2572000" y="3219450"/>
            <a:ext cx="4000000" cy="419100"/>
          </a:xfrm>
          <a:prstGeom prst="rect">
            <a:avLst/>
          </a:prstGeom>
        </p:spPr>
        <p:txBody>
          <a:bodyPr wrap="square" rtlCol="0">
            <a:spAutoFit/>
          </a:bodyPr>
          <a:p>
            <a:endParaRPr lang="en-GB" sz="280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Rectangles 1048591"/>
          <p:cNvSpPr>
            <a:spLocks noGrp="1"/>
          </p:cNvSpPr>
          <p:nvPr/>
        </p:nvSpPr>
        <p:spPr>
          <a:xfrm>
            <a:off x="-339222" y="0"/>
            <a:ext cx="9415964" cy="24722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>
              <a:lnSpc>
                <a:spcPct val="90000"/>
              </a:lnSpc>
              <a:spcBef>
                <a:spcPct val="0"/>
              </a:spcBef>
              <a:defRPr sz="6000" kern="12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4000"/>
            </a:br>
            <a:br>
              <a:rPr lang="en-US" sz="4000"/>
            </a:br>
            <a:br>
              <a:rPr lang="en-US" sz="4000">
                <a:solidFill>
                  <a:srgbClr val="FFFFFF"/>
                </a:solidFill>
              </a:rPr>
            </a:br>
            <a:r>
              <a:rPr lang="en-GB" sz="4000">
                <a:solidFill>
                  <a:srgbClr val="FFFFFF"/>
                </a:solidFill>
                <a:latin typeface="Calibri" panose="020F0502020204030204"/>
              </a:rPr>
              <a:t>The project followed a design thinking process that involved the following stages:</a:t>
            </a:r>
            <a:endParaRPr lang="en-GB" sz="40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048593" name="Text Box 1048592"/>
          <p:cNvSpPr txBox="1"/>
          <p:nvPr/>
        </p:nvSpPr>
        <p:spPr>
          <a:xfrm>
            <a:off x="1021011" y="0"/>
            <a:ext cx="6695497" cy="82994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GB" sz="4800">
                <a:solidFill>
                  <a:srgbClr val="FFCB00"/>
                </a:solidFill>
                <a:latin typeface="Calibri" panose="020F0502020204030204"/>
              </a:rPr>
              <a:t>Design Thinking</a:t>
            </a:r>
            <a:r>
              <a:rPr lang="en-US" sz="4800">
                <a:solidFill>
                  <a:srgbClr val="FFCB00"/>
                </a:solidFill>
                <a:latin typeface="Calibri" panose="020F0502020204030204"/>
              </a:rPr>
              <a:t> </a:t>
            </a:r>
            <a:r>
              <a:rPr lang="en-GB" sz="4800">
                <a:solidFill>
                  <a:srgbClr val="FFCB00"/>
                </a:solidFill>
                <a:latin typeface="Calibri" panose="020F0502020204030204"/>
              </a:rPr>
              <a:t>Process:</a:t>
            </a:r>
            <a:endParaRPr lang="en-GB" sz="4800">
              <a:solidFill>
                <a:srgbClr val="FFCB00"/>
              </a:solidFill>
              <a:latin typeface="Calibri" panose="020F0502020204030204"/>
            </a:endParaRPr>
          </a:p>
        </p:txBody>
      </p:sp>
      <p:sp>
        <p:nvSpPr>
          <p:cNvPr id="1048594" name="Text Box 1048593"/>
          <p:cNvSpPr txBox="1"/>
          <p:nvPr/>
        </p:nvSpPr>
        <p:spPr>
          <a:xfrm>
            <a:off x="2286000" y="3251200"/>
            <a:ext cx="4572000" cy="307594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GB" sz="4800" b="1" i="1" u="none">
                <a:solidFill>
                  <a:srgbClr val="F46D43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1. Empathize
2. Define
3. Ideate
4. Prototype
5. Test</a:t>
            </a:r>
            <a:endParaRPr lang="en-GB" sz="4800" b="1" i="1" u="none">
              <a:solidFill>
                <a:srgbClr val="F46D43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Title 1048594"/>
          <p:cNvSpPr>
            <a:spLocks noGrp="1"/>
          </p:cNvSpPr>
          <p:nvPr>
            <p:ph type="ctrTitle"/>
          </p:nvPr>
        </p:nvSpPr>
        <p:spPr>
          <a:xfrm rot="21600000">
            <a:off x="221861" y="4051493"/>
            <a:ext cx="7772400" cy="2644172"/>
          </a:xfrm>
        </p:spPr>
        <p:txBody>
          <a:bodyPr>
            <a:normAutofit fontScale="90000"/>
          </a:bodyPr>
          <a:p>
            <a:r>
              <a:rPr lang="en-GB">
                <a:solidFill>
                  <a:srgbClr val="FFC000"/>
                </a:solidFill>
              </a:rPr>
              <a:t>1. Empathize:</a:t>
            </a:r>
            <a:r>
              <a:rPr lang="en-GB">
                <a:solidFill>
                  <a:srgbClr val="FFFFFF"/>
                </a:solidFill>
              </a:rPr>
              <a:t> Understanding the requirements and constraints of the project stakeholders.</a:t>
            </a:r>
            <a:br>
              <a:rPr lang="en-GB">
                <a:solidFill>
                  <a:srgbClr val="FFFFFF"/>
                </a:solidFill>
              </a:rPr>
            </a:br>
            <a:br>
              <a:rPr lang="en-US">
                <a:solidFill>
                  <a:srgbClr val="FFFFFF"/>
                </a:solidFill>
              </a:rPr>
            </a:br>
            <a:r>
              <a:rPr lang="en-GB">
                <a:solidFill>
                  <a:srgbClr val="FFC000"/>
                </a:solidFill>
              </a:rPr>
              <a:t>2. Define:</a:t>
            </a:r>
            <a:r>
              <a:rPr lang="en-GB">
                <a:solidFill>
                  <a:srgbClr val="FFFFFF"/>
                </a:solidFill>
              </a:rPr>
              <a:t> Clearly defining the scope, objectives, and constraints of the analysis project.</a:t>
            </a:r>
            <a:br>
              <a:rPr lang="en-GB">
                <a:solidFill>
                  <a:srgbClr val="FFFFFF"/>
                </a:solidFill>
              </a:rPr>
            </a:br>
            <a:endParaRPr lang="en-GB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Title 1048595"/>
          <p:cNvSpPr>
            <a:spLocks noGrp="1"/>
          </p:cNvSpPr>
          <p:nvPr>
            <p:ph type="ctrTitle"/>
          </p:nvPr>
        </p:nvSpPr>
        <p:spPr>
          <a:xfrm>
            <a:off x="408800" y="4260378"/>
            <a:ext cx="7772400" cy="2387600"/>
          </a:xfrm>
        </p:spPr>
        <p:txBody>
          <a:bodyPr>
            <a:normAutofit fontScale="90000"/>
          </a:bodyPr>
          <a:p>
            <a:r>
              <a:rPr lang="en-GB">
                <a:solidFill>
                  <a:srgbClr val="FFC000"/>
                </a:solidFill>
              </a:rPr>
              <a:t>3. Ideate:</a:t>
            </a:r>
            <a:r>
              <a:rPr lang="en-GB">
                <a:solidFill>
                  <a:srgbClr val="FFFFFF"/>
                </a:solidFill>
              </a:rPr>
              <a:t> Brainstorming various data analysis techniques and potential methodologies to be employed.</a:t>
            </a:r>
            <a:br>
              <a:rPr lang="en-GB">
                <a:solidFill>
                  <a:srgbClr val="FFFFFF"/>
                </a:solidFill>
              </a:rPr>
            </a:br>
            <a:br>
              <a:rPr lang="en-US">
                <a:solidFill>
                  <a:srgbClr val="FFFFFF"/>
                </a:solidFill>
              </a:rPr>
            </a:br>
            <a:br>
              <a:rPr lang="en-US">
                <a:solidFill>
                  <a:srgbClr val="FFC000"/>
                </a:solidFill>
              </a:rPr>
            </a:br>
            <a:r>
              <a:rPr lang="en-GB">
                <a:solidFill>
                  <a:srgbClr val="FFC000"/>
                </a:solidFill>
              </a:rPr>
              <a:t>4. Prototype:</a:t>
            </a:r>
            <a:r>
              <a:rPr lang="en-GB">
                <a:solidFill>
                  <a:srgbClr val="FFFFFF"/>
                </a:solidFill>
              </a:rPr>
              <a:t> Creating initial models and trial analyses to validate the approach.</a:t>
            </a:r>
            <a:endParaRPr lang="en-GB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048596"/>
          <p:cNvSpPr>
            <a:spLocks noGrp="1"/>
          </p:cNvSpPr>
          <p:nvPr>
            <p:ph type="ctrTitle"/>
          </p:nvPr>
        </p:nvSpPr>
        <p:spPr>
          <a:xfrm>
            <a:off x="685800" y="2235200"/>
            <a:ext cx="7772400" cy="2387600"/>
          </a:xfrm>
        </p:spPr>
        <p:txBody>
          <a:bodyPr>
            <a:normAutofit fontScale="90000"/>
          </a:bodyPr>
          <a:p>
            <a:r>
              <a:rPr lang="en-GB">
                <a:solidFill>
                  <a:srgbClr val="FFCB00"/>
                </a:solidFill>
              </a:rPr>
              <a:t>5. Test:</a:t>
            </a:r>
            <a:r>
              <a:rPr lang="en-GB">
                <a:solidFill>
                  <a:srgbClr val="FFFFFF"/>
                </a:solidFill>
              </a:rPr>
              <a:t> Evaluating the effectiveness of the analysis methodologies and refining the approach.</a:t>
            </a:r>
            <a:endParaRPr lang="en-GB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Title 1048597"/>
          <p:cNvSpPr>
            <a:spLocks noGrp="1"/>
          </p:cNvSpPr>
          <p:nvPr>
            <p:ph type="ctrTitle"/>
          </p:nvPr>
        </p:nvSpPr>
        <p:spPr>
          <a:xfrm>
            <a:off x="420439" y="134124"/>
            <a:ext cx="7772400" cy="2880732"/>
          </a:xfrm>
        </p:spPr>
        <p:txBody>
          <a:bodyPr>
            <a:normAutofit/>
          </a:bodyPr>
          <a:p>
            <a:r>
              <a:rPr lang="en-US" b="1" i="1">
                <a:solidFill>
                  <a:srgbClr val="FFCB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Development Phases:</a:t>
            </a:r>
            <a:br>
              <a:rPr lang="en-US" b="1" i="1">
                <a:solidFill>
                  <a:srgbClr val="FFCB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</a:br>
            <a:r>
              <a:rPr lang="en-US">
                <a:solidFill>
                  <a:srgbClr val="FFFFFF"/>
                </a:solidFill>
              </a:rPr>
              <a:t>The development of the project took place in the following stages: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1048599" name="Text Box 1048598"/>
          <p:cNvSpPr txBox="1"/>
          <p:nvPr/>
        </p:nvSpPr>
        <p:spPr>
          <a:xfrm>
            <a:off x="1103514" y="4091360"/>
            <a:ext cx="7268177" cy="227584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GB" sz="4400" b="1" i="1">
                <a:solidFill>
                  <a:srgbClr val="92D04F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1. Planning phase</a:t>
            </a:r>
            <a:endParaRPr lang="en-GB" sz="2800" b="1" i="1">
              <a:solidFill>
                <a:srgbClr val="92D04F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  <a:p>
            <a:r>
              <a:rPr lang="en-GB" sz="4400" b="1" i="1">
                <a:solidFill>
                  <a:srgbClr val="92D04F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 2. Development phase</a:t>
            </a:r>
            <a:endParaRPr lang="en-GB" sz="2800" b="1" i="1">
              <a:solidFill>
                <a:srgbClr val="92D04F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  <a:p>
            <a:r>
              <a:rPr lang="en-GB" sz="4400" b="1" i="1">
                <a:solidFill>
                  <a:srgbClr val="92D04F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 3</a:t>
            </a:r>
            <a:r>
              <a:rPr lang="en-GB" sz="4400" b="1" i="1">
                <a:solidFill>
                  <a:srgbClr val="92D04F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. Testing phase</a:t>
            </a:r>
            <a:endParaRPr lang="en-GB" sz="2800" b="1" i="1">
              <a:solidFill>
                <a:srgbClr val="92D04F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  <a:p>
            <a:r>
              <a:rPr lang="en-GB" sz="4400" b="1" i="1">
                <a:solidFill>
                  <a:srgbClr val="92D04F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4. Deployment phase</a:t>
            </a:r>
            <a:endParaRPr lang="en-GB" sz="2800" b="1" i="1">
              <a:solidFill>
                <a:srgbClr val="92D04F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Title 1048599"/>
          <p:cNvSpPr>
            <a:spLocks noGrp="1"/>
          </p:cNvSpPr>
          <p:nvPr>
            <p:ph type="ctrTitle"/>
          </p:nvPr>
        </p:nvSpPr>
        <p:spPr>
          <a:xfrm>
            <a:off x="435120" y="1203935"/>
            <a:ext cx="8992294" cy="3129325"/>
          </a:xfrm>
        </p:spPr>
        <p:txBody>
          <a:bodyPr>
            <a:normAutofit/>
          </a:bodyPr>
          <a:p>
            <a:r>
              <a:rPr lang="en-US">
                <a:solidFill>
                  <a:srgbClr val="FFFFFF"/>
                </a:solidFill>
              </a:rPr>
              <a:t>Define project scope, objectives, and deliverables.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1048601" name="Text Box 1048600"/>
          <p:cNvSpPr txBox="1"/>
          <p:nvPr/>
        </p:nvSpPr>
        <p:spPr>
          <a:xfrm>
            <a:off x="0" y="452096"/>
            <a:ext cx="12064649" cy="751840"/>
          </a:xfrm>
          <a:prstGeom prst="rect">
            <a:avLst/>
          </a:prstGeom>
        </p:spPr>
        <p:txBody>
          <a:bodyPr wrap="square" rtlCol="0">
            <a:spAutoFit/>
          </a:bodyPr>
          <a:p>
            <a:pPr>
              <a:lnSpc>
                <a:spcPct val="100000"/>
              </a:lnSpc>
            </a:pPr>
            <a:r>
              <a:rPr lang="en-US" sz="5400" b="1" i="1">
                <a:solidFill>
                  <a:srgbClr val="FFCB00"/>
                </a:solidFill>
                <a:effectLst>
                  <a:outerShdw blurRad="38100" dist="38100" dir="2700000" algn="br" rotWithShape="0">
                    <a:srgbClr val="000000"/>
                  </a:outerShdw>
                </a:effectLst>
              </a:rPr>
              <a:t>1. Planning phase</a:t>
            </a:r>
            <a:endParaRPr lang="en-GB" sz="5400" b="1" i="1">
              <a:solidFill>
                <a:srgbClr val="FFCB00"/>
              </a:solidFill>
              <a:effectLst>
                <a:outerShdw blurRad="38100" dist="38100" dir="2700000" algn="br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2555</Words>
  <Application>WPS Presentation</Application>
  <PresentationFormat/>
  <Paragraphs>105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Calibri Light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1. Empathize: Understanding the requirements and constraints of the project stakeholders.  2. Define: Clearly defining the scope, objectives, and constraints of the analysis project. </vt:lpstr>
      <vt:lpstr>3. Ideate: Brainstorming various data analysis techniques and potential methodologies to be employed.   4. Prototype: Creating initial models and trial analyses to validate the approach.</vt:lpstr>
      <vt:lpstr>5. Test: Evaluating the effectiveness of the analysis methodologies and refining the approach.</vt:lpstr>
      <vt:lpstr>Development Phases: The development of the project took place in the following stages:</vt:lpstr>
      <vt:lpstr>Define project scope, objectives, and deliverables.</vt:lpstr>
      <vt:lpstr>PowerPoint 演示文稿</vt:lpstr>
      <vt:lpstr>Create a detailed timeline, assign tasks, and start coding the project.</vt:lpstr>
      <vt:lpstr>PowerPoint 演示文稿</vt:lpstr>
      <vt:lpstr>PowerPoint 演示文稿</vt:lpstr>
      <vt:lpstr>PowerPoint 演示文稿</vt:lpstr>
      <vt:lpstr>Launch the project and monitor its performance.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RMX3710</dc:creator>
  <cp:lastModifiedBy>student</cp:lastModifiedBy>
  <cp:revision>2</cp:revision>
  <dcterms:created xsi:type="dcterms:W3CDTF">2023-11-02T05:50:00Z</dcterms:created>
  <dcterms:modified xsi:type="dcterms:W3CDTF">2023-11-02T10:30:02Z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421622B4F0B94AE3A6EEFC3E8A27A43A_13</vt:lpwstr>
  </property>
  <property fmtid="{D5CDD505-2E9C-101B-9397-08002B2CF9AE}" pid="3" name="KSOProductBuildVer">
    <vt:lpwstr>1033-12.2.0.13266</vt:lpwstr>
  </property>
</Properties>
</file>